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342" r:id="rId6"/>
    <p:sldId id="331" r:id="rId7"/>
    <p:sldId id="335" r:id="rId8"/>
    <p:sldId id="338" r:id="rId9"/>
    <p:sldId id="328" r:id="rId10"/>
    <p:sldId id="341" r:id="rId11"/>
    <p:sldId id="339" r:id="rId12"/>
    <p:sldId id="334" r:id="rId13"/>
    <p:sldId id="337" r:id="rId14"/>
    <p:sldId id="340" r:id="rId15"/>
    <p:sldId id="343" r:id="rId16"/>
    <p:sldId id="344" r:id="rId17"/>
    <p:sldId id="345" r:id="rId18"/>
    <p:sldId id="346" r:id="rId19"/>
    <p:sldId id="347" r:id="rId20"/>
    <p:sldId id="348" r:id="rId21"/>
    <p:sldId id="332" r:id="rId22"/>
    <p:sldId id="268" r:id="rId23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65">
          <p15:clr>
            <a:srgbClr val="A4A3A4"/>
          </p15:clr>
        </p15:guide>
        <p15:guide id="3" orient="horz" pos="709">
          <p15:clr>
            <a:srgbClr val="A4A3A4"/>
          </p15:clr>
        </p15:guide>
        <p15:guide id="4" pos="2880">
          <p15:clr>
            <a:srgbClr val="A4A3A4"/>
          </p15:clr>
        </p15:guide>
        <p15:guide id="5" orient="horz" pos="36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A5D6E3"/>
    <a:srgbClr val="76C0D4"/>
    <a:srgbClr val="8BB7FF"/>
    <a:srgbClr val="50AEC8"/>
    <a:srgbClr val="79C1D5"/>
    <a:srgbClr val="5B89C1"/>
    <a:srgbClr val="5283BE"/>
    <a:srgbClr val="97B5D9"/>
    <a:srgbClr val="AAC2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5" autoAdjust="0"/>
    <p:restoredTop sz="88539" autoAdjust="0"/>
  </p:normalViewPr>
  <p:slideViewPr>
    <p:cSldViewPr>
      <p:cViewPr varScale="1">
        <p:scale>
          <a:sx n="102" d="100"/>
          <a:sy n="102" d="100"/>
        </p:scale>
        <p:origin x="960" y="114"/>
      </p:cViewPr>
      <p:guideLst>
        <p:guide orient="horz" pos="2160"/>
        <p:guide orient="horz" pos="4065"/>
        <p:guide orient="horz" pos="709"/>
        <p:guide pos="2880"/>
        <p:guide orient="horz" pos="36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6434A-D895-430C-AAE3-010E58B4A5D3}" type="datetimeFigureOut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99D6F-6914-44B3-BAC5-F801858112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7928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E42E9-9779-4EB1-A4E7-DC2A33AE97F9}" type="datetimeFigureOut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996AB9-55DC-445E-98F1-083156B566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9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0937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335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831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19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021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355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884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996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5799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956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E873-B126-4470-908A-236855859A26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241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8C72-0370-4AD1-AE20-4F15CF520E32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344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403C5-5F23-42E0-BA0B-6D64D76B5D9F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051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DD801-2CCC-4546-85CA-F8B6A8D2F67A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552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F4BED-A048-40B4-80F6-BBEAAD6B8F6C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086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FA7-1DFF-4E45-AFC9-BC0889776265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558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F87-59EB-43CC-9455-2DF7B47E554E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24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FD4A-B6B0-44D0-9EAD-680DB59CA056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997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342D-A9C9-421E-8269-A483224EFD3B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354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3AC9D-2678-4BA3-B24D-62FEB7954F84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235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101E3-4813-4238-AEB6-0004BDD659B9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358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215A3-146C-4A20-83CB-E4B6D72044D7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05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0">
            <a:extLst>
              <a:ext uri="{FF2B5EF4-FFF2-40B4-BE49-F238E27FC236}">
                <a16:creationId xmlns:a16="http://schemas.microsoft.com/office/drawing/2014/main" xmlns="" id="{2DCEA000-D289-4EF4-A734-FC6F45D2314B}"/>
              </a:ext>
            </a:extLst>
          </p:cNvPr>
          <p:cNvGrpSpPr/>
          <p:nvPr/>
        </p:nvGrpSpPr>
        <p:grpSpPr>
          <a:xfrm>
            <a:off x="205390" y="807350"/>
            <a:ext cx="8712968" cy="678586"/>
            <a:chOff x="157020" y="3061083"/>
            <a:chExt cx="8712968" cy="67858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7B794F71-B286-46DF-B6BB-A599C6C62D0C}"/>
                </a:ext>
              </a:extLst>
            </p:cNvPr>
            <p:cNvSpPr/>
            <p:nvPr/>
          </p:nvSpPr>
          <p:spPr>
            <a:xfrm>
              <a:off x="157020" y="3061083"/>
              <a:ext cx="871296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330325" eaLnBrk="0" latinLnBrk="0" hangingPunct="0">
                <a:buSzPct val="100000"/>
                <a:defRPr/>
              </a:pPr>
              <a:r>
                <a:rPr lang="ko-KR" altLang="en-US" sz="2000" kern="0" dirty="0">
                  <a:gradFill>
                    <a:gsLst>
                      <a:gs pos="0">
                        <a:srgbClr val="1F497D">
                          <a:lumMod val="50000"/>
                        </a:srgbClr>
                      </a:gs>
                      <a:gs pos="100000">
                        <a:srgbClr val="004D86"/>
                      </a:gs>
                    </a:gsLst>
                    <a:lin ang="5400000" scaled="0"/>
                  </a:gra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「지능화 파일럿 프로젝트」프로젝트 </a:t>
              </a:r>
              <a:r>
                <a:rPr lang="ko-KR" altLang="en-US" sz="2000" kern="0" dirty="0" smtClean="0">
                  <a:gradFill>
                    <a:gsLst>
                      <a:gs pos="0">
                        <a:srgbClr val="1F497D">
                          <a:lumMod val="50000"/>
                        </a:srgbClr>
                      </a:gs>
                      <a:gs pos="100000">
                        <a:srgbClr val="004D86"/>
                      </a:gs>
                    </a:gsLst>
                    <a:lin ang="5400000" scaled="0"/>
                  </a:gra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중간 발표</a:t>
              </a:r>
              <a:endParaRPr lang="en-US" altLang="ko-KR" sz="20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="" id="{6E058587-107D-4BD4-940A-D86F73E1D0D0}"/>
                </a:ext>
              </a:extLst>
            </p:cNvPr>
            <p:cNvSpPr/>
            <p:nvPr/>
          </p:nvSpPr>
          <p:spPr>
            <a:xfrm>
              <a:off x="899592" y="3278004"/>
              <a:ext cx="59855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330325" eaLnBrk="0" latinLnBrk="0" hangingPunct="0">
                <a:buSzPct val="100000"/>
                <a:defRPr/>
              </a:pPr>
              <a:endParaRPr lang="ko-KR" altLang="en-US" sz="2400" kern="0" spc="-15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7BFCAF9A-328B-48C6-8CA3-8371B22412AE}"/>
              </a:ext>
            </a:extLst>
          </p:cNvPr>
          <p:cNvSpPr/>
          <p:nvPr/>
        </p:nvSpPr>
        <p:spPr>
          <a:xfrm>
            <a:off x="179913" y="3955257"/>
            <a:ext cx="87129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330325" eaLnBrk="0" latinLnBrk="0" hangingPunct="0">
              <a:buSzPct val="100000"/>
              <a:defRPr/>
            </a:pPr>
            <a:r>
              <a:rPr lang="en-US" altLang="ko-KR" sz="2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2021. 11.  04</a:t>
            </a:r>
            <a:endParaRPr lang="ko-KR" altLang="en-US" sz="2400" kern="0" dirty="0">
              <a:gradFill>
                <a:gsLst>
                  <a:gs pos="0">
                    <a:srgbClr val="1F497D">
                      <a:lumMod val="50000"/>
                    </a:srgbClr>
                  </a:gs>
                  <a:gs pos="100000">
                    <a:srgbClr val="004D86"/>
                  </a:gs>
                </a:gsLst>
                <a:lin ang="5400000" scaled="0"/>
              </a:gra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xmlns="" id="{65DC8246-BB7A-4724-8E53-DC111B95C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6448443" y="6336267"/>
            <a:ext cx="2715963" cy="50258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C348A6EF-FA5B-4986-B0E6-1FB988DF7F77}"/>
              </a:ext>
            </a:extLst>
          </p:cNvPr>
          <p:cNvSpPr/>
          <p:nvPr/>
        </p:nvSpPr>
        <p:spPr>
          <a:xfrm>
            <a:off x="611560" y="1916832"/>
            <a:ext cx="8048120" cy="1539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4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채혈 튜브 자동 분류를 위한 </a:t>
            </a:r>
            <a:r>
              <a:rPr lang="ko-KR" altLang="en-US" sz="3400" kern="0" dirty="0" err="1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딥러닝</a:t>
            </a:r>
            <a:r>
              <a:rPr lang="ko-KR" altLang="en-US" sz="34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기반 프로그램 설계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A7FDF87-2724-410D-A13B-CED912323628}"/>
              </a:ext>
            </a:extLst>
          </p:cNvPr>
          <p:cNvSpPr/>
          <p:nvPr/>
        </p:nvSpPr>
        <p:spPr>
          <a:xfrm>
            <a:off x="537814" y="5325816"/>
            <a:ext cx="80481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2020254005</a:t>
            </a:r>
            <a:endParaRPr lang="en-US" altLang="ko-KR" sz="2400" kern="0" dirty="0">
              <a:gradFill>
                <a:gsLst>
                  <a:gs pos="0">
                    <a:srgbClr val="1F497D">
                      <a:lumMod val="50000"/>
                    </a:srgbClr>
                  </a:gs>
                  <a:gs pos="100000">
                    <a:srgbClr val="004D86"/>
                  </a:gs>
                </a:gsLst>
                <a:lin ang="5400000" scaled="0"/>
              </a:gra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김 성 </a:t>
            </a:r>
            <a:r>
              <a:rPr lang="ko-KR" altLang="en-US" sz="2400" kern="0" dirty="0" err="1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웅</a:t>
            </a:r>
            <a:endParaRPr lang="ko-KR" altLang="en-US" sz="2400" kern="0" dirty="0">
              <a:gradFill>
                <a:gsLst>
                  <a:gs pos="0">
                    <a:srgbClr val="1F497D">
                      <a:lumMod val="50000"/>
                    </a:srgbClr>
                  </a:gs>
                  <a:gs pos="100000">
                    <a:srgbClr val="004D86"/>
                  </a:gs>
                </a:gsLst>
                <a:lin ang="5400000" scaled="0"/>
              </a:gra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7676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</a:t>
            </a:r>
            <a:r>
              <a:rPr lang="ko-KR" altLang="en-US" sz="3200" dirty="0" smtClean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방법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387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2. RGB</a:t>
            </a:r>
            <a:r>
              <a:rPr lang="ko-KR" altLang="en-US" sz="2000" b="1" dirty="0" smtClean="0">
                <a:latin typeface="+mn-ea"/>
              </a:rPr>
              <a:t>와 </a:t>
            </a:r>
            <a:r>
              <a:rPr lang="en-US" altLang="ko-KR" sz="2000" b="1" dirty="0" smtClean="0">
                <a:latin typeface="+mn-ea"/>
              </a:rPr>
              <a:t>HSV </a:t>
            </a:r>
            <a:r>
              <a:rPr lang="ko-KR" altLang="en-US" sz="2000" b="1" dirty="0" smtClean="0">
                <a:latin typeface="+mn-ea"/>
              </a:rPr>
              <a:t>이미지 분류 정확성 비교 </a:t>
            </a:r>
            <a:endParaRPr lang="en-US" altLang="ko-KR" sz="2000" b="1" dirty="0">
              <a:latin typeface="+mn-ea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283688" y="2348880"/>
            <a:ext cx="8238713" cy="3260020"/>
            <a:chOff x="272980" y="1916832"/>
            <a:chExt cx="8238713" cy="3260020"/>
          </a:xfrm>
        </p:grpSpPr>
        <p:pic>
          <p:nvPicPr>
            <p:cNvPr id="1032" name="Picture 8" descr="HSL과 HSV 알아보기!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15349" y="1916832"/>
              <a:ext cx="3096344" cy="30404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제작가이드 | 인쇄파일 색상 | RGB 와 CMYK, Color Mode- 와우프레스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9001"/>
            <a:stretch/>
          </p:blipFill>
          <p:spPr bwMode="auto">
            <a:xfrm>
              <a:off x="272980" y="1936492"/>
              <a:ext cx="3810000" cy="3240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4149770" y="3421122"/>
              <a:ext cx="1131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rgbClr val="FF0000"/>
                  </a:solidFill>
                </a:rPr>
                <a:t>VS</a:t>
              </a:r>
              <a:endParaRPr lang="ko-KR" altLang="en-US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0116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</a:t>
            </a:r>
            <a:r>
              <a:rPr lang="ko-KR" altLang="en-US" sz="3200" dirty="0" smtClean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방법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95272" y="1183257"/>
            <a:ext cx="8706254" cy="2746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3. </a:t>
            </a:r>
            <a:r>
              <a:rPr lang="en-US" altLang="ko-KR" sz="2000" b="1" dirty="0" err="1" smtClean="0">
                <a:latin typeface="+mn-ea"/>
              </a:rPr>
              <a:t>EfficientNet</a:t>
            </a:r>
            <a:r>
              <a:rPr lang="en-US" altLang="ko-KR" sz="2000" b="1" dirty="0" smtClean="0">
                <a:latin typeface="+mn-ea"/>
              </a:rPr>
              <a:t> + CUDA </a:t>
            </a:r>
            <a:r>
              <a:rPr lang="ko-KR" altLang="en-US" sz="2000" b="1" dirty="0" smtClean="0">
                <a:latin typeface="+mn-ea"/>
              </a:rPr>
              <a:t>및 </a:t>
            </a:r>
            <a:r>
              <a:rPr lang="en-US" altLang="ko-KR" sz="2000" b="1" dirty="0" err="1" smtClean="0">
                <a:latin typeface="+mn-ea"/>
              </a:rPr>
              <a:t>cuDNN</a:t>
            </a:r>
            <a:r>
              <a:rPr lang="en-US" altLang="ko-KR" sz="2000" b="1" dirty="0" smtClean="0">
                <a:latin typeface="+mn-ea"/>
              </a:rPr>
              <a:t> </a:t>
            </a:r>
            <a:r>
              <a:rPr lang="ko-KR" altLang="en-US" sz="2000" b="1" dirty="0" smtClean="0">
                <a:latin typeface="+mn-ea"/>
              </a:rPr>
              <a:t>사용하여 처리 속도 확인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4. </a:t>
            </a:r>
            <a:r>
              <a:rPr lang="ko-KR" altLang="en-US" sz="2000" b="1" dirty="0" smtClean="0">
                <a:latin typeface="+mn-ea"/>
              </a:rPr>
              <a:t>길이에 따른 분류를 위한 방법론 연구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-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이미지에 추가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라벨링을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하여 분류를 진행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?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(ex.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빨간색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짧은튜브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,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빨간색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긴튜브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,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보라색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짧은튜브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,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보라색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긴튜브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)</a:t>
            </a:r>
          </a:p>
          <a:p>
            <a:pPr>
              <a:lnSpc>
                <a:spcPts val="2300"/>
              </a:lnSpc>
            </a:pPr>
            <a:endParaRPr lang="en-US" altLang="ko-KR" sz="1600" i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b="1" i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b="1" i="1" dirty="0" smtClean="0">
                <a:solidFill>
                  <a:srgbClr val="0000FF"/>
                </a:solidFill>
                <a:latin typeface="+mn-ea"/>
              </a:rPr>
              <a:t>- </a:t>
            </a:r>
            <a:r>
              <a:rPr lang="ko-KR" altLang="en-US" sz="1600" dirty="0" smtClean="0">
                <a:solidFill>
                  <a:srgbClr val="0000FF"/>
                </a:solidFill>
                <a:latin typeface="+mn-ea"/>
              </a:rPr>
              <a:t>데이터 셋에 추가로 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Length</a:t>
            </a:r>
            <a:r>
              <a:rPr lang="ko-KR" altLang="en-US" sz="1600" dirty="0" smtClean="0">
                <a:solidFill>
                  <a:srgbClr val="0000FF"/>
                </a:solidFill>
                <a:latin typeface="+mn-ea"/>
              </a:rPr>
              <a:t>값을 데이터로 넣어 분류를 진행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?</a:t>
            </a:r>
            <a:endParaRPr lang="en-US" altLang="ko-KR" sz="1600" b="1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24450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12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개발 진행 내용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2300"/>
              </a:lnSpc>
              <a:buAutoNum type="arabicPeriod"/>
            </a:pPr>
            <a:r>
              <a:rPr lang="ko-KR" altLang="en-US" sz="2000" b="1" dirty="0" smtClean="0">
                <a:latin typeface="+mn-ea"/>
              </a:rPr>
              <a:t>테스트 </a:t>
            </a:r>
            <a:r>
              <a:rPr lang="ko-KR" altLang="en-US" sz="2000" b="1" dirty="0">
                <a:latin typeface="+mn-ea"/>
              </a:rPr>
              <a:t>데이터 수집을 위한 </a:t>
            </a:r>
            <a:r>
              <a:rPr lang="en-US" altLang="ko-KR" sz="2000" b="1" dirty="0">
                <a:latin typeface="+mn-ea"/>
              </a:rPr>
              <a:t>Firmware</a:t>
            </a:r>
            <a:r>
              <a:rPr lang="ko-KR" altLang="en-US" sz="2000" b="1" dirty="0">
                <a:latin typeface="+mn-ea"/>
              </a:rPr>
              <a:t> 및 </a:t>
            </a:r>
            <a:r>
              <a:rPr lang="en-US" altLang="ko-KR" sz="2000" b="1" dirty="0">
                <a:latin typeface="+mn-ea"/>
              </a:rPr>
              <a:t>Software </a:t>
            </a:r>
            <a:r>
              <a:rPr lang="ko-KR" altLang="en-US" sz="2000" b="1" dirty="0" smtClean="0">
                <a:latin typeface="+mn-ea"/>
              </a:rPr>
              <a:t>개발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ko-KR" altLang="en-US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b="1" i="1" dirty="0" smtClean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-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자사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Sorting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장비에 카메라 및 센서를 부착하여 하드웨어 구성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/>
            </a:r>
            <a:br>
              <a:rPr lang="en-US" altLang="ko-KR" sz="1600" i="1" dirty="0" smtClean="0">
                <a:solidFill>
                  <a:srgbClr val="0000FF"/>
                </a:solidFill>
                <a:latin typeface="+mn-ea"/>
              </a:rPr>
            </a:b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 -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센서 인식 시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(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혈액 튜브 도착 시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)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자동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캡처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및 저장 기능을 수행하는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Firmware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및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Software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개발</a:t>
            </a:r>
            <a:endParaRPr lang="en-US" altLang="ko-KR" sz="1600" i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-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동영상 참조</a:t>
            </a: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54081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13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개발 진행 내용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12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2. </a:t>
            </a:r>
            <a:r>
              <a:rPr lang="ko-KR" altLang="en-US" sz="2000" b="1" dirty="0" smtClean="0">
                <a:latin typeface="+mn-ea"/>
              </a:rPr>
              <a:t>수집 데이터 분류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ko-KR" altLang="en-US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b="1" i="1" dirty="0" smtClean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- Test Data :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혈액 용기 별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30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장의 이미지 파일</a:t>
            </a:r>
            <a:endParaRPr lang="en-US" altLang="ko-KR" sz="1600" i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- Train Data :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혈액 용기 별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70~100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장의 이미지 파일</a:t>
            </a: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09" y="2308382"/>
            <a:ext cx="2304256" cy="207383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84" y="4503700"/>
            <a:ext cx="2389168" cy="205138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812" y="2222274"/>
            <a:ext cx="2021854" cy="132985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1007" y="2669791"/>
            <a:ext cx="2137938" cy="12509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1210" y="2215758"/>
            <a:ext cx="2132756" cy="122789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1371" y="3714222"/>
            <a:ext cx="1968130" cy="115065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3581" y="4286518"/>
            <a:ext cx="2132790" cy="122939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57705" y="3769431"/>
            <a:ext cx="2197629" cy="122556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78151" y="5090374"/>
            <a:ext cx="1966238" cy="1109713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57705" y="5157364"/>
            <a:ext cx="2174028" cy="119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525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14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개발 진행 내용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12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3. </a:t>
            </a:r>
            <a:r>
              <a:rPr lang="en-US" altLang="ko-KR" sz="2000" b="1" dirty="0" err="1" smtClean="0">
                <a:latin typeface="+mn-ea"/>
              </a:rPr>
              <a:t>EfficientNet</a:t>
            </a:r>
            <a:r>
              <a:rPr lang="ko-KR" altLang="en-US" sz="2000" b="1" dirty="0" smtClean="0">
                <a:latin typeface="+mn-ea"/>
              </a:rPr>
              <a:t>을 사용한 </a:t>
            </a:r>
            <a:r>
              <a:rPr lang="ko-KR" altLang="en-US" sz="2000" b="1" dirty="0" err="1" smtClean="0">
                <a:latin typeface="+mn-ea"/>
              </a:rPr>
              <a:t>딥러닝</a:t>
            </a:r>
            <a:r>
              <a:rPr lang="ko-KR" altLang="en-US" sz="2000" b="1" dirty="0" smtClean="0">
                <a:latin typeface="+mn-ea"/>
              </a:rPr>
              <a:t> 모델 테스트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ko-KR" altLang="en-US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b="1" i="1" dirty="0" smtClean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-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가디언님의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도움을 받아 </a:t>
            </a:r>
            <a:r>
              <a:rPr lang="en-US" altLang="ko-KR" sz="1600" i="1" dirty="0" err="1" smtClean="0">
                <a:solidFill>
                  <a:srgbClr val="0000FF"/>
                </a:solidFill>
                <a:latin typeface="+mn-ea"/>
              </a:rPr>
              <a:t>EfficientNet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의 기본 모델을 사용하여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딥러닝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모델 테스트를 진행</a:t>
            </a:r>
            <a:endParaRPr lang="en-US" altLang="ko-KR" sz="1600" i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 - 200 epoch, batch-size : 64,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최적화 함수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: Adam,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손실 함수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: </a:t>
            </a:r>
            <a:r>
              <a:rPr lang="en-US" altLang="ko-KR" sz="1600" i="1" dirty="0" err="1" smtClean="0">
                <a:solidFill>
                  <a:srgbClr val="0000FF"/>
                </a:solidFill>
                <a:latin typeface="+mn-ea"/>
              </a:rPr>
              <a:t>CrossEntropy</a:t>
            </a: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2" y="2216780"/>
            <a:ext cx="4240436" cy="213774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81" y="4354522"/>
            <a:ext cx="4991100" cy="10953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81" y="5597525"/>
            <a:ext cx="6772275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265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15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개발 진행 내용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1567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>
                <a:latin typeface="+mn-ea"/>
              </a:rPr>
              <a:t>4</a:t>
            </a:r>
            <a:r>
              <a:rPr lang="en-US" altLang="ko-KR" sz="2000" b="1" dirty="0" smtClean="0">
                <a:latin typeface="+mn-ea"/>
              </a:rPr>
              <a:t>. 1</a:t>
            </a:r>
            <a:r>
              <a:rPr lang="ko-KR" altLang="en-US" sz="2000" b="1" dirty="0" smtClean="0">
                <a:latin typeface="+mn-ea"/>
              </a:rPr>
              <a:t>차 테스트 결과 확인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ko-KR" altLang="en-US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b="1" i="1" dirty="0" smtClean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-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딥러닝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모델 확인 결과</a:t>
            </a:r>
            <a:endParaRPr lang="en-US" altLang="ko-KR" sz="1600" i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- Train Data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의 경우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5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회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학습시부터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Loss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가 크게 감소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.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- 170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번째 학습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파라미터에서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Loss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최소 확인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</a:t>
            </a: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888" y="944638"/>
            <a:ext cx="2016224" cy="589470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90" y="2671703"/>
            <a:ext cx="5660325" cy="413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71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16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개발 진행 내용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1567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>
                <a:latin typeface="+mn-ea"/>
              </a:rPr>
              <a:t>4</a:t>
            </a:r>
            <a:r>
              <a:rPr lang="en-US" altLang="ko-KR" sz="2000" b="1" dirty="0" smtClean="0">
                <a:latin typeface="+mn-ea"/>
              </a:rPr>
              <a:t>. 1</a:t>
            </a:r>
            <a:r>
              <a:rPr lang="ko-KR" altLang="en-US" sz="2000" b="1" dirty="0" smtClean="0">
                <a:latin typeface="+mn-ea"/>
              </a:rPr>
              <a:t>차 테스트 결과 확인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ko-KR" altLang="en-US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 - Test Data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의 경우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45~50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회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학습시부터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Loss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가 크게 감소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.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- 85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번째 학습 </a:t>
            </a:r>
            <a:r>
              <a:rPr lang="ko-KR" altLang="en-US" sz="1600" i="1" dirty="0" err="1" smtClean="0">
                <a:solidFill>
                  <a:srgbClr val="0000FF"/>
                </a:solidFill>
                <a:latin typeface="+mn-ea"/>
              </a:rPr>
              <a:t>파라미터에서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Loss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최소 확인</a:t>
            </a:r>
            <a:endParaRPr lang="en-US" altLang="ko-KR" sz="1600" i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-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아직 목표치인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Loss 1%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이하에 미치지 못함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.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 </a:t>
            </a: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888" y="944638"/>
            <a:ext cx="2016224" cy="589470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32" y="2479166"/>
            <a:ext cx="5784241" cy="424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17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17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향후 연구 </a:t>
            </a:r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개발 진행 </a:t>
            </a:r>
            <a:r>
              <a:rPr lang="ko-KR" altLang="en-US" sz="3200" dirty="0" smtClean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계획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2451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1. </a:t>
            </a:r>
            <a:r>
              <a:rPr lang="ko-KR" altLang="en-US" sz="2000" b="1" dirty="0" smtClean="0">
                <a:latin typeface="+mn-ea"/>
              </a:rPr>
              <a:t>정확도 향상을 위한 모델 수정 및 데이터 변경</a:t>
            </a:r>
          </a:p>
          <a:p>
            <a:pPr>
              <a:lnSpc>
                <a:spcPts val="2300"/>
              </a:lnSpc>
            </a:pPr>
            <a:r>
              <a:rPr lang="en-US" altLang="ko-KR" sz="2000" b="1" i="1" dirty="0" smtClean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- Image Data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를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HSV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이미지 형식으로 변환하여 테스트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/>
            </a:r>
            <a:br>
              <a:rPr lang="en-US" altLang="ko-KR" sz="1600" i="1" dirty="0" smtClean="0">
                <a:solidFill>
                  <a:srgbClr val="0000FF"/>
                </a:solidFill>
                <a:latin typeface="+mn-ea"/>
              </a:rPr>
            </a:b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 -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데이터 추가 수집</a:t>
            </a:r>
            <a:endParaRPr lang="en-US" altLang="ko-KR" sz="1600" i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- </a:t>
            </a:r>
            <a:r>
              <a:rPr lang="en-US" altLang="ko-KR" sz="1600" i="1" dirty="0" err="1" smtClean="0">
                <a:solidFill>
                  <a:srgbClr val="0000FF"/>
                </a:solidFill>
                <a:latin typeface="+mn-ea"/>
              </a:rPr>
              <a:t>EfficientNet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모델 보완</a:t>
            </a:r>
            <a:endParaRPr lang="en-US" altLang="ko-KR" sz="1600" i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2. </a:t>
            </a:r>
            <a:r>
              <a:rPr lang="ko-KR" altLang="en-US" sz="2000" b="1" dirty="0" err="1" smtClean="0">
                <a:latin typeface="+mn-ea"/>
              </a:rPr>
              <a:t>딥러닝</a:t>
            </a:r>
            <a:r>
              <a:rPr lang="ko-KR" altLang="en-US" sz="2000" b="1" dirty="0" smtClean="0">
                <a:latin typeface="+mn-ea"/>
              </a:rPr>
              <a:t> 모델 설계 후 </a:t>
            </a:r>
            <a:r>
              <a:rPr lang="en-US" altLang="ko-KR" sz="2000" b="1" dirty="0" smtClean="0">
                <a:latin typeface="+mn-ea"/>
              </a:rPr>
              <a:t>ONNX</a:t>
            </a:r>
            <a:r>
              <a:rPr lang="ko-KR" altLang="en-US" sz="2000" b="1" dirty="0" smtClean="0">
                <a:latin typeface="+mn-ea"/>
              </a:rPr>
              <a:t>로 모델 변환 후 </a:t>
            </a:r>
            <a:r>
              <a:rPr lang="en-US" altLang="ko-KR" sz="2000" b="1" dirty="0" smtClean="0">
                <a:latin typeface="+mn-ea"/>
              </a:rPr>
              <a:t>Test </a:t>
            </a:r>
            <a:r>
              <a:rPr lang="ko-KR" altLang="en-US" sz="2000" b="1" dirty="0" smtClean="0">
                <a:latin typeface="+mn-ea"/>
              </a:rPr>
              <a:t>장비 및 </a:t>
            </a:r>
            <a:r>
              <a:rPr lang="en-US" altLang="ko-KR" sz="2000" b="1" dirty="0" smtClean="0">
                <a:latin typeface="+mn-ea"/>
              </a:rPr>
              <a:t>Software(C#</a:t>
            </a:r>
            <a:r>
              <a:rPr lang="ko-KR" altLang="en-US" sz="2000" b="1" dirty="0" smtClean="0">
                <a:latin typeface="+mn-ea"/>
              </a:rPr>
              <a:t>언어</a:t>
            </a:r>
            <a:r>
              <a:rPr lang="en-US" altLang="ko-KR" sz="2000" b="1" dirty="0" smtClean="0">
                <a:latin typeface="+mn-ea"/>
              </a:rPr>
              <a:t>)</a:t>
            </a:r>
            <a:r>
              <a:rPr lang="ko-KR" altLang="en-US" sz="2000" b="1" dirty="0" smtClean="0">
                <a:latin typeface="+mn-ea"/>
              </a:rPr>
              <a:t>에 적용하여 실시간 혈액 튜브 이미지 분석 및 결과 확인</a:t>
            </a:r>
            <a:endParaRPr lang="ko-KR" altLang="en-US" sz="2000" b="1" dirty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9498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주요 </a:t>
            </a:r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일정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xmlns="" id="{919516AB-587C-4488-A1D4-4C94FA88F6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6661466"/>
              </p:ext>
            </p:extLst>
          </p:nvPr>
        </p:nvGraphicFramePr>
        <p:xfrm>
          <a:off x="200302" y="1679029"/>
          <a:ext cx="8743395" cy="4107511"/>
        </p:xfrm>
        <a:graphic>
          <a:graphicData uri="http://schemas.openxmlformats.org/drawingml/2006/table">
            <a:tbl>
              <a:tblPr/>
              <a:tblGrid>
                <a:gridCol w="1954080">
                  <a:extLst>
                    <a:ext uri="{9D8B030D-6E8A-4147-A177-3AD203B41FA5}">
                      <a16:colId xmlns:a16="http://schemas.microsoft.com/office/drawing/2014/main" xmlns="" val="158197171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2638795995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2520036919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3865943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20168934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1860574894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1815215520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147794631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21937805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487532261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121685450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899732632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71146230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205058422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158328922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82734725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609234018"/>
                    </a:ext>
                  </a:extLst>
                </a:gridCol>
              </a:tblGrid>
              <a:tr h="47681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세부 추진일정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gridSpan="1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주차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비고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26742936"/>
                  </a:ext>
                </a:extLst>
              </a:tr>
              <a:tr h="5097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11219853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프로젝트 계획 수립</a:t>
                      </a: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03274358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사전 </a:t>
                      </a: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자료 </a:t>
                      </a:r>
                      <a:r>
                        <a:rPr lang="ko-KR" altLang="en-US" sz="1100" b="1" kern="0" spc="0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조사</a:t>
                      </a: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65986936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시스템 설계 및 구성</a:t>
                      </a: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755876919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테스트 데이터 수집</a:t>
                      </a:r>
                      <a:r>
                        <a:rPr lang="ko-KR" altLang="en-US" sz="1100" b="1" kern="0" spc="0" baseline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 및 분류</a:t>
                      </a:r>
                      <a:endParaRPr lang="en-US" altLang="ko-KR" sz="1100" b="1" kern="0" spc="0" dirty="0" smtClean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94958034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err="1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딥러닝</a:t>
                      </a: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 모델 설계</a:t>
                      </a:r>
                      <a:endParaRPr lang="en-US" altLang="ko-KR" sz="1100" b="1" kern="0" spc="0" dirty="0" smtClean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0545533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모델 적용 프로그램 개발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107847534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적용 및 테스트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2150347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문제점 보완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18462742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278089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3812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564310" y="2828835"/>
            <a:ext cx="80153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330325" eaLnBrk="0" latinLnBrk="0" hangingPunct="0">
              <a:buSzPct val="100000"/>
              <a:defRPr/>
            </a:pPr>
            <a:r>
              <a:rPr lang="ko-KR" altLang="en-US" sz="7200" kern="0" spc="-15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97851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개요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연구 </a:t>
            </a:r>
            <a:r>
              <a:rPr lang="ko-KR" altLang="en-US" sz="2000" b="1" dirty="0" smtClean="0">
                <a:latin typeface="+mn-ea"/>
              </a:rPr>
              <a:t>배경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 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 </a:t>
            </a:r>
            <a:r>
              <a:rPr lang="en-US" altLang="ko-KR" sz="1600" dirty="0" smtClean="0">
                <a:latin typeface="+mn-ea"/>
              </a:rPr>
              <a:t>- </a:t>
            </a:r>
            <a:r>
              <a:rPr lang="ko-KR" altLang="en-US" sz="1600" dirty="0" smtClean="0">
                <a:latin typeface="+mn-ea"/>
              </a:rPr>
              <a:t>혈액 진단검사의 가장 기본 단위인 혈액 튜브의 이미지 분류</a:t>
            </a:r>
            <a:endParaRPr lang="en-US" altLang="ko-KR" sz="1600" dirty="0" smtClean="0">
              <a:latin typeface="+mn-ea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0" y="1939586"/>
            <a:ext cx="7800465" cy="4745452"/>
            <a:chOff x="0" y="1249505"/>
            <a:chExt cx="7808254" cy="5275577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249505"/>
              <a:ext cx="7808254" cy="5275577"/>
            </a:xfrm>
            <a:prstGeom prst="rect">
              <a:avLst/>
            </a:prstGeom>
          </p:spPr>
        </p:pic>
        <p:cxnSp>
          <p:nvCxnSpPr>
            <p:cNvPr id="12" name="직선 화살표 연결선 11"/>
            <p:cNvCxnSpPr/>
            <p:nvPr/>
          </p:nvCxnSpPr>
          <p:spPr>
            <a:xfrm flipV="1">
              <a:off x="4803316" y="4082602"/>
              <a:ext cx="618689" cy="425003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화살표 연결선 12"/>
            <p:cNvCxnSpPr/>
            <p:nvPr/>
          </p:nvCxnSpPr>
          <p:spPr>
            <a:xfrm flipV="1">
              <a:off x="5623900" y="3503054"/>
              <a:ext cx="1" cy="59674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/>
            <p:cNvCxnSpPr/>
            <p:nvPr/>
          </p:nvCxnSpPr>
          <p:spPr>
            <a:xfrm>
              <a:off x="3563025" y="3007854"/>
              <a:ext cx="44888" cy="49519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/>
            <p:cNvCxnSpPr/>
            <p:nvPr/>
          </p:nvCxnSpPr>
          <p:spPr>
            <a:xfrm>
              <a:off x="2285870" y="3059369"/>
              <a:ext cx="44888" cy="49519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/>
            <p:cNvCxnSpPr/>
            <p:nvPr/>
          </p:nvCxnSpPr>
          <p:spPr>
            <a:xfrm>
              <a:off x="1330687" y="2811768"/>
              <a:ext cx="44888" cy="49519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화살표 연결선 20"/>
            <p:cNvCxnSpPr/>
            <p:nvPr/>
          </p:nvCxnSpPr>
          <p:spPr>
            <a:xfrm>
              <a:off x="2011121" y="1550138"/>
              <a:ext cx="44888" cy="49519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/>
            <p:nvPr/>
          </p:nvCxnSpPr>
          <p:spPr>
            <a:xfrm flipH="1" flipV="1">
              <a:off x="4971245" y="3059367"/>
              <a:ext cx="633525" cy="349143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8" name="Picture 4" descr="채혈관 (blood collection tubes, 진공채혈관) 종류와 용도 : 네이버 블로그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1897792"/>
            <a:ext cx="2404175" cy="1912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5925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개요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3926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연구 </a:t>
            </a:r>
            <a:r>
              <a:rPr lang="ko-KR" altLang="en-US" sz="2000" b="1" dirty="0" smtClean="0">
                <a:latin typeface="+mn-ea"/>
              </a:rPr>
              <a:t>배경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 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 smtClean="0">
                <a:latin typeface="+mn-ea"/>
              </a:rPr>
              <a:t>  - </a:t>
            </a:r>
            <a:r>
              <a:rPr lang="ko-KR" altLang="en-US" sz="1600" dirty="0" smtClean="0">
                <a:latin typeface="+mn-ea"/>
              </a:rPr>
              <a:t>환자 개인정보 보호</a:t>
            </a:r>
            <a:endParaRPr lang="en-US" altLang="ko-KR" sz="1600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 - </a:t>
            </a:r>
            <a:r>
              <a:rPr lang="ko-KR" altLang="en-US" sz="1600" dirty="0" smtClean="0">
                <a:latin typeface="+mn-ea"/>
              </a:rPr>
              <a:t>프로그램 처리 프로세스 단순화를 통한 유지보수 용이</a:t>
            </a:r>
            <a:r>
              <a:rPr lang="en-US" altLang="ko-KR" sz="1600" dirty="0">
                <a:latin typeface="+mn-ea"/>
              </a:rPr>
              <a:t/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  - </a:t>
            </a:r>
            <a:r>
              <a:rPr lang="ko-KR" altLang="en-US" sz="1600" dirty="0" smtClean="0">
                <a:latin typeface="+mn-ea"/>
              </a:rPr>
              <a:t>장비 개발 비용 절감</a:t>
            </a:r>
            <a:endParaRPr lang="en-US" altLang="ko-KR" sz="1600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- </a:t>
            </a:r>
            <a:r>
              <a:rPr lang="ko-KR" altLang="en-US" sz="1600" dirty="0" smtClean="0">
                <a:latin typeface="+mn-ea"/>
              </a:rPr>
              <a:t>향후 다양한 신제품 개발에 이미지 처리 기술 적용 가능</a:t>
            </a:r>
            <a:endParaRPr lang="en-US" altLang="ko-KR" sz="1600" dirty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기존 기술의 문제점 및 </a:t>
            </a:r>
            <a:r>
              <a:rPr lang="ko-KR" altLang="en-US" sz="2000" b="1" dirty="0" smtClean="0">
                <a:latin typeface="+mn-ea"/>
              </a:rPr>
              <a:t>필요성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 - </a:t>
            </a:r>
            <a:r>
              <a:rPr lang="ko-KR" altLang="en-US" sz="1600" dirty="0" smtClean="0">
                <a:latin typeface="+mn-ea"/>
              </a:rPr>
              <a:t>혈액 튜브에 부착된 바코드 정보를 통해 병원 데이터베이스에 직접 접근 하여 환자 데이터를 가져오기 때문에 해킹 시 환자 개인정보가 유출 될 우려가 발생</a:t>
            </a:r>
            <a:endParaRPr lang="en-US" altLang="ko-KR" sz="1600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/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  - </a:t>
            </a:r>
            <a:r>
              <a:rPr lang="ko-KR" altLang="en-US" sz="1600" dirty="0" smtClean="0">
                <a:latin typeface="+mn-ea"/>
              </a:rPr>
              <a:t>진단 검사실의 거의 모든 분야에 혈액 용기 인식 및 분류 기술이 적용 가능</a:t>
            </a:r>
            <a:r>
              <a:rPr lang="en-US" altLang="ko-KR" sz="1600" dirty="0">
                <a:latin typeface="+mn-ea"/>
              </a:rPr>
              <a:t>.</a:t>
            </a:r>
            <a:endParaRPr lang="en-US" altLang="ko-KR" sz="1600" dirty="0" smtClean="0">
              <a:latin typeface="+mn-ea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5F56DE21-E2EC-4811-932E-EC98FC538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275" y="307522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8003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목표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08720"/>
            <a:ext cx="8664560" cy="3336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연구 </a:t>
            </a:r>
            <a:r>
              <a:rPr lang="ko-KR" altLang="en-US" sz="2000" b="1" dirty="0" smtClean="0">
                <a:latin typeface="+mn-ea"/>
              </a:rPr>
              <a:t>목표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 - </a:t>
            </a:r>
            <a:r>
              <a:rPr lang="ko-KR" altLang="en-US" sz="1600" dirty="0" smtClean="0">
                <a:latin typeface="+mn-ea"/>
              </a:rPr>
              <a:t>이미지 </a:t>
            </a:r>
            <a:r>
              <a:rPr lang="ko-KR" altLang="en-US" sz="1600" dirty="0" err="1" smtClean="0">
                <a:latin typeface="+mn-ea"/>
              </a:rPr>
              <a:t>딥러닝</a:t>
            </a:r>
            <a:r>
              <a:rPr lang="ko-KR" altLang="en-US" sz="1600" dirty="0" smtClean="0">
                <a:latin typeface="+mn-ea"/>
              </a:rPr>
              <a:t> 모델을 이용한 혈액 용기 분류</a:t>
            </a:r>
            <a:endParaRPr lang="en-US" altLang="ko-KR" sz="1600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 - </a:t>
            </a:r>
            <a:r>
              <a:rPr lang="ko-KR" altLang="en-US" sz="1600" dirty="0" smtClean="0">
                <a:latin typeface="+mn-ea"/>
              </a:rPr>
              <a:t>현장 적용을 위한 </a:t>
            </a:r>
            <a:r>
              <a:rPr lang="en-US" altLang="ko-KR" sz="1600" dirty="0" smtClean="0">
                <a:latin typeface="+mn-ea"/>
              </a:rPr>
              <a:t>C# </a:t>
            </a:r>
            <a:r>
              <a:rPr lang="ko-KR" altLang="en-US" sz="1600" dirty="0" smtClean="0">
                <a:latin typeface="+mn-ea"/>
              </a:rPr>
              <a:t>응용프로그램에 </a:t>
            </a:r>
            <a:r>
              <a:rPr lang="ko-KR" altLang="en-US" sz="1600" dirty="0" err="1" smtClean="0">
                <a:latin typeface="+mn-ea"/>
              </a:rPr>
              <a:t>딥러닝</a:t>
            </a:r>
            <a:r>
              <a:rPr lang="ko-KR" altLang="en-US" sz="1600" dirty="0" smtClean="0">
                <a:latin typeface="+mn-ea"/>
              </a:rPr>
              <a:t> 모델 적용</a:t>
            </a:r>
            <a:r>
              <a:rPr lang="en-US" altLang="ko-KR" sz="1600" dirty="0" smtClean="0">
                <a:latin typeface="+mn-ea"/>
              </a:rPr>
              <a:t>(</a:t>
            </a:r>
            <a:r>
              <a:rPr lang="ko-KR" altLang="en-US" sz="1600" dirty="0" smtClean="0">
                <a:latin typeface="+mn-ea"/>
              </a:rPr>
              <a:t>자사 </a:t>
            </a:r>
            <a:r>
              <a:rPr lang="en-US" altLang="ko-KR" sz="1600" dirty="0" smtClean="0">
                <a:latin typeface="+mn-ea"/>
              </a:rPr>
              <a:t>Software </a:t>
            </a:r>
            <a:r>
              <a:rPr lang="ko-KR" altLang="en-US" sz="1600" dirty="0" smtClean="0">
                <a:latin typeface="+mn-ea"/>
              </a:rPr>
              <a:t>프로그램에 사용되는 언어</a:t>
            </a:r>
            <a:r>
              <a:rPr lang="en-US" altLang="ko-KR" sz="1600" dirty="0" smtClean="0">
                <a:latin typeface="+mn-ea"/>
              </a:rPr>
              <a:t>)</a:t>
            </a:r>
          </a:p>
          <a:p>
            <a:pPr>
              <a:lnSpc>
                <a:spcPts val="2300"/>
              </a:lnSpc>
            </a:pPr>
            <a:endParaRPr lang="en-US" altLang="ko-KR" sz="1600" i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ko-KR" altLang="en-US" sz="2000" b="1" dirty="0" smtClean="0">
                <a:latin typeface="+mn-ea"/>
              </a:rPr>
              <a:t>평가지표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 - </a:t>
            </a:r>
            <a:r>
              <a:rPr lang="ko-KR" altLang="en-US" sz="1600" dirty="0" smtClean="0">
                <a:latin typeface="+mn-ea"/>
              </a:rPr>
              <a:t>이미지 </a:t>
            </a:r>
            <a:r>
              <a:rPr lang="ko-KR" altLang="en-US" sz="1600" dirty="0" err="1" smtClean="0">
                <a:latin typeface="+mn-ea"/>
              </a:rPr>
              <a:t>캡처</a:t>
            </a:r>
            <a:r>
              <a:rPr lang="ko-KR" altLang="en-US" sz="1600" dirty="0" smtClean="0">
                <a:latin typeface="+mn-ea"/>
              </a:rPr>
              <a:t> 후 분류 결과 응답까지의 시간</a:t>
            </a:r>
            <a:endParaRPr lang="en-US" altLang="ko-KR" sz="1600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 smtClean="0">
                <a:latin typeface="+mn-ea"/>
              </a:rPr>
              <a:t>  </a:t>
            </a:r>
            <a:r>
              <a:rPr lang="en-US" altLang="ko-KR" sz="1600" dirty="0">
                <a:latin typeface="+mn-ea"/>
              </a:rPr>
              <a:t>- </a:t>
            </a:r>
            <a:r>
              <a:rPr lang="ko-KR" altLang="en-US" sz="1600" dirty="0" smtClean="0">
                <a:latin typeface="+mn-ea"/>
              </a:rPr>
              <a:t>인식 정확도</a:t>
            </a:r>
            <a:endParaRPr lang="en-US" altLang="ko-KR" sz="1600" dirty="0">
              <a:latin typeface="+mn-ea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xmlns="" id="{0CBA52F6-DF92-4A80-9D63-7DEEBC8D24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9468354"/>
              </p:ext>
            </p:extLst>
          </p:nvPr>
        </p:nvGraphicFramePr>
        <p:xfrm>
          <a:off x="1691680" y="4499297"/>
          <a:ext cx="5161360" cy="141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2298">
                  <a:extLst>
                    <a:ext uri="{9D8B030D-6E8A-4147-A177-3AD203B41FA5}">
                      <a16:colId xmlns:a16="http://schemas.microsoft.com/office/drawing/2014/main" xmlns="" val="1763408960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xmlns="" val="3560818411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xmlns="" val="3155466456"/>
                    </a:ext>
                  </a:extLst>
                </a:gridCol>
                <a:gridCol w="1586814">
                  <a:extLst>
                    <a:ext uri="{9D8B030D-6E8A-4147-A177-3AD203B41FA5}">
                      <a16:colId xmlns:a16="http://schemas.microsoft.com/office/drawing/2014/main" xmlns="" val="1990180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>
                          <a:solidFill>
                            <a:schemeClr val="tx1"/>
                          </a:solidFill>
                        </a:rPr>
                        <a:t>단위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>
                          <a:solidFill>
                            <a:schemeClr val="tx1"/>
                          </a:solidFill>
                        </a:rPr>
                        <a:t>현재수준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>
                          <a:solidFill>
                            <a:schemeClr val="tx1"/>
                          </a:solidFill>
                        </a:rPr>
                        <a:t>개발목표치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1320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i="0">
                          <a:solidFill>
                            <a:schemeClr val="tx1"/>
                          </a:solidFill>
                        </a:rPr>
                        <a:t>인식 정확도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>
                          <a:solidFill>
                            <a:schemeClr val="tx1"/>
                          </a:solidFill>
                        </a:rPr>
                        <a:t>%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99%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99%</a:t>
                      </a:r>
                      <a:r>
                        <a:rPr lang="en-US" altLang="ko-KR" sz="1600" i="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i="0" baseline="0" dirty="0" smtClean="0">
                          <a:solidFill>
                            <a:schemeClr val="tx1"/>
                          </a:solidFill>
                        </a:rPr>
                        <a:t>이상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65540208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i="0">
                          <a:solidFill>
                            <a:schemeClr val="tx1"/>
                          </a:solidFill>
                        </a:rPr>
                        <a:t>처리속도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err="1">
                          <a:solidFill>
                            <a:schemeClr val="tx1"/>
                          </a:solidFill>
                        </a:rPr>
                        <a:t>ms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1000 </a:t>
                      </a:r>
                      <a:r>
                        <a:rPr lang="ko-KR" altLang="en-US" sz="1600" i="0" dirty="0" smtClean="0">
                          <a:solidFill>
                            <a:schemeClr val="tx1"/>
                          </a:solidFill>
                        </a:rPr>
                        <a:t>이하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15361863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i="0" dirty="0">
                          <a:solidFill>
                            <a:schemeClr val="tx1"/>
                          </a:solidFill>
                        </a:rPr>
                        <a:t>가격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 smtClean="0">
                          <a:solidFill>
                            <a:schemeClr val="tx1"/>
                          </a:solidFill>
                        </a:rPr>
                        <a:t>만원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250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23575475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66738" y="6165304"/>
            <a:ext cx="8586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</a:rPr>
              <a:t>객관적 수치 및 성능의 향상보다는 기술 개발을 통한 부가적인 </a:t>
            </a:r>
            <a:r>
              <a:rPr lang="ko-KR" altLang="en-US" smtClean="0">
                <a:solidFill>
                  <a:srgbClr val="FF0000"/>
                </a:solidFill>
              </a:rPr>
              <a:t>이점 발생에 초점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871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437" y="1357724"/>
            <a:ext cx="4793486" cy="29125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기존 기술 조사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653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 smtClean="0">
                <a:latin typeface="+mn-ea"/>
              </a:rPr>
              <a:t>기존 타사 제품 비교</a:t>
            </a:r>
            <a:r>
              <a:rPr lang="en-US" altLang="ko-KR" sz="2000" b="1" dirty="0">
                <a:latin typeface="+mn-ea"/>
              </a:rPr>
              <a:t/>
            </a:r>
            <a:br>
              <a:rPr lang="en-US" altLang="ko-KR" sz="2000" b="1" dirty="0">
                <a:latin typeface="+mn-ea"/>
              </a:rPr>
            </a:b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E057CE83-A631-4F97-B4D5-A931F02A91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1018" y="411330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86" y="4341906"/>
            <a:ext cx="7509226" cy="232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283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관련 연구</a:t>
            </a:r>
            <a:r>
              <a:rPr lang="en-US" altLang="ko-KR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특허 조사</a:t>
            </a:r>
            <a:r>
              <a:rPr lang="en-US" altLang="ko-KR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(1)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 smtClean="0">
                <a:latin typeface="+mn-ea"/>
              </a:rPr>
              <a:t>효율적인 객체 검출을 위한 </a:t>
            </a:r>
            <a:r>
              <a:rPr lang="ko-KR" altLang="en-US" sz="2000" b="1" dirty="0" err="1" smtClean="0">
                <a:latin typeface="+mn-ea"/>
              </a:rPr>
              <a:t>딥러닝</a:t>
            </a:r>
            <a:r>
              <a:rPr lang="ko-KR" altLang="en-US" sz="2000" b="1" dirty="0" smtClean="0">
                <a:latin typeface="+mn-ea"/>
              </a:rPr>
              <a:t> 모델 조사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 - </a:t>
            </a:r>
            <a:r>
              <a:rPr lang="en-US" altLang="ko-KR" sz="1600" i="1" dirty="0" err="1" smtClean="0">
                <a:solidFill>
                  <a:srgbClr val="0000FF"/>
                </a:solidFill>
                <a:latin typeface="+mn-ea"/>
              </a:rPr>
              <a:t>EfficientNet</a:t>
            </a: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06372" y="1787989"/>
            <a:ext cx="3563524" cy="4325950"/>
            <a:chOff x="299925" y="1772816"/>
            <a:chExt cx="3563524" cy="432595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927" y="1772816"/>
              <a:ext cx="3563522" cy="4325950"/>
            </a:xfrm>
            <a:prstGeom prst="rect">
              <a:avLst/>
            </a:prstGeom>
          </p:spPr>
        </p:pic>
        <p:cxnSp>
          <p:nvCxnSpPr>
            <p:cNvPr id="6" name="직선 연결선 5"/>
            <p:cNvCxnSpPr/>
            <p:nvPr/>
          </p:nvCxnSpPr>
          <p:spPr>
            <a:xfrm>
              <a:off x="521796" y="2492896"/>
              <a:ext cx="333012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12918" y="3429000"/>
              <a:ext cx="333012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504138" y="4437112"/>
              <a:ext cx="333012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299927" y="4653136"/>
              <a:ext cx="353433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299926" y="4869160"/>
              <a:ext cx="353433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>
              <a:off x="299925" y="5157192"/>
              <a:ext cx="3534335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314520" y="5373216"/>
              <a:ext cx="2241256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/>
          <p:cNvGrpSpPr/>
          <p:nvPr/>
        </p:nvGrpSpPr>
        <p:grpSpPr>
          <a:xfrm>
            <a:off x="4644008" y="1772816"/>
            <a:ext cx="3558196" cy="2178148"/>
            <a:chOff x="4644008" y="1772816"/>
            <a:chExt cx="3558196" cy="2178148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4008" y="1772816"/>
              <a:ext cx="3558196" cy="2178148"/>
            </a:xfrm>
            <a:prstGeom prst="rect">
              <a:avLst/>
            </a:prstGeom>
          </p:spPr>
        </p:pic>
        <p:cxnSp>
          <p:nvCxnSpPr>
            <p:cNvPr id="22" name="직선 연결선 21"/>
            <p:cNvCxnSpPr/>
            <p:nvPr/>
          </p:nvCxnSpPr>
          <p:spPr>
            <a:xfrm>
              <a:off x="4872080" y="1988840"/>
              <a:ext cx="333012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>
              <a:off x="4644008" y="2276872"/>
              <a:ext cx="3558196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>
            <a:xfrm>
              <a:off x="5004048" y="3212976"/>
              <a:ext cx="3198156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>
            <a:xfrm>
              <a:off x="4644008" y="3950964"/>
              <a:ext cx="1080120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" name="그림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8180" y="4779142"/>
            <a:ext cx="3958977" cy="173903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523006" y="435688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-</a:t>
            </a:r>
            <a:r>
              <a:rPr lang="ko-KR" altLang="en-US" b="1" dirty="0" smtClean="0"/>
              <a:t>논문 출처</a:t>
            </a:r>
            <a:r>
              <a:rPr lang="en-US" altLang="ko-KR" b="1" dirty="0" smtClean="0"/>
              <a:t>-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51453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관련 연구</a:t>
            </a:r>
            <a:r>
              <a:rPr lang="en-US" altLang="ko-KR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특허 조사</a:t>
            </a:r>
            <a:r>
              <a:rPr lang="en-US" altLang="ko-KR" sz="3200" dirty="0" smtClean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(2)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387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 smtClean="0">
                <a:latin typeface="+mn-ea"/>
              </a:rPr>
              <a:t>빠른 처리를 위한 방법 조사</a:t>
            </a:r>
            <a:endParaRPr lang="en-US" altLang="ko-KR" sz="2000" b="1" dirty="0" smtClean="0">
              <a:latin typeface="+mn-ea"/>
            </a:endParaRPr>
          </a:p>
        </p:txBody>
      </p:sp>
      <p:pic>
        <p:nvPicPr>
          <p:cNvPr id="19" name="Picture 2" descr="https://blog.kakaocdn.net/dn/JoNDy/btqDXFSSoBU/hMQZQMdKVEJk4uZSYkKCo0/im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72816"/>
            <a:ext cx="7216363" cy="4059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1643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관련 연구</a:t>
            </a:r>
            <a:r>
              <a:rPr lang="en-US" altLang="ko-KR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특허 조사</a:t>
            </a:r>
            <a:r>
              <a:rPr lang="en-US" altLang="ko-KR" sz="3200" dirty="0" smtClean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(2)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 smtClean="0">
                <a:latin typeface="+mn-ea"/>
              </a:rPr>
              <a:t>정확한 컬러 분류를 위한 사전 조사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i="1" dirty="0">
                <a:solidFill>
                  <a:srgbClr val="0000FF"/>
                </a:solidFill>
                <a:latin typeface="+mn-ea"/>
              </a:rPr>
              <a:t> - </a:t>
            </a:r>
            <a:r>
              <a:rPr lang="en-US" altLang="ko-KR" sz="2000" i="1" dirty="0" smtClean="0">
                <a:solidFill>
                  <a:srgbClr val="0000FF"/>
                </a:solidFill>
                <a:latin typeface="+mn-ea"/>
              </a:rPr>
              <a:t>HSV</a:t>
            </a:r>
            <a:endParaRPr lang="en-US" altLang="ko-KR" sz="2000" b="1" dirty="0" smtClean="0">
              <a:latin typeface="+mn-ea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362161" y="1724903"/>
            <a:ext cx="8372475" cy="3286125"/>
            <a:chOff x="266600" y="1456957"/>
            <a:chExt cx="8372475" cy="3286125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6600" y="1456957"/>
              <a:ext cx="8372475" cy="3286125"/>
            </a:xfrm>
            <a:prstGeom prst="rect">
              <a:avLst/>
            </a:prstGeom>
          </p:spPr>
        </p:pic>
        <p:cxnSp>
          <p:nvCxnSpPr>
            <p:cNvPr id="28" name="직선 연결선 27"/>
            <p:cNvCxnSpPr/>
            <p:nvPr/>
          </p:nvCxnSpPr>
          <p:spPr>
            <a:xfrm>
              <a:off x="6444208" y="1700808"/>
              <a:ext cx="2052226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>
              <a:off x="299927" y="1916832"/>
              <a:ext cx="1103721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6156176" y="2852936"/>
              <a:ext cx="2340258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299927" y="3068960"/>
              <a:ext cx="427207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/>
            <p:nvPr/>
          </p:nvCxnSpPr>
          <p:spPr>
            <a:xfrm>
              <a:off x="5004048" y="3068960"/>
              <a:ext cx="3492386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299927" y="3284984"/>
              <a:ext cx="1103721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299927" y="3789040"/>
              <a:ext cx="6216289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3192" y="4709811"/>
            <a:ext cx="2894043" cy="2041752"/>
          </a:xfrm>
          <a:prstGeom prst="rect">
            <a:avLst/>
          </a:prstGeom>
        </p:spPr>
      </p:pic>
      <p:sp>
        <p:nvSpPr>
          <p:cNvPr id="46" name="직사각형 45"/>
          <p:cNvSpPr/>
          <p:nvPr/>
        </p:nvSpPr>
        <p:spPr>
          <a:xfrm>
            <a:off x="401840" y="6112071"/>
            <a:ext cx="26515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smtClean="0"/>
              <a:t>출처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https</a:t>
            </a:r>
            <a:r>
              <a:rPr lang="ko-KR" altLang="en-US" sz="1200" dirty="0"/>
              <a:t>://sikaleo.tistory.com/84</a:t>
            </a:r>
          </a:p>
        </p:txBody>
      </p:sp>
    </p:spTree>
    <p:extLst>
      <p:ext uri="{BB962C8B-B14F-4D97-AF65-F5344CB8AC3E}">
        <p14:creationId xmlns:p14="http://schemas.microsoft.com/office/powerpoint/2010/main" val="2898075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</a:t>
            </a:r>
            <a:r>
              <a:rPr lang="ko-KR" altLang="en-US" sz="3200" dirty="0" smtClean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방법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12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1. </a:t>
            </a:r>
            <a:r>
              <a:rPr lang="ko-KR" altLang="en-US" sz="2000" b="1" dirty="0" smtClean="0">
                <a:latin typeface="+mn-ea"/>
              </a:rPr>
              <a:t>테스트 데이터 수집을 위한 </a:t>
            </a:r>
            <a:r>
              <a:rPr lang="en-US" altLang="ko-KR" sz="2000" b="1" dirty="0" smtClean="0">
                <a:latin typeface="+mn-ea"/>
              </a:rPr>
              <a:t>Firmware</a:t>
            </a:r>
            <a:r>
              <a:rPr lang="ko-KR" altLang="en-US" sz="2000" b="1" dirty="0" smtClean="0">
                <a:latin typeface="+mn-ea"/>
              </a:rPr>
              <a:t> 및 </a:t>
            </a:r>
            <a:r>
              <a:rPr lang="en-US" altLang="ko-KR" sz="2000" b="1" dirty="0" smtClean="0">
                <a:latin typeface="+mn-ea"/>
              </a:rPr>
              <a:t>Software </a:t>
            </a:r>
            <a:r>
              <a:rPr lang="ko-KR" altLang="en-US" sz="2000" b="1" dirty="0" smtClean="0">
                <a:latin typeface="+mn-ea"/>
              </a:rPr>
              <a:t>개발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 -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많은 양의 이미지 테스트 데이터를 수집하는데 시간 절약을 위함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.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- </a:t>
            </a:r>
            <a:r>
              <a:rPr lang="ko-KR" altLang="en-US" sz="1600" i="1" dirty="0" smtClean="0">
                <a:solidFill>
                  <a:srgbClr val="0000FF"/>
                </a:solidFill>
                <a:latin typeface="+mn-ea"/>
              </a:rPr>
              <a:t>실제 분류 환경과 비슷한 테스트 데이터를 얻기 위함</a:t>
            </a: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.</a:t>
            </a: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3"/>
          <a:srcRect t="30638" r="44195"/>
          <a:stretch/>
        </p:blipFill>
        <p:spPr>
          <a:xfrm>
            <a:off x="2987824" y="2399771"/>
            <a:ext cx="3240360" cy="274917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="" xmlns:a16="http://schemas.microsoft.com/office/drawing/2014/main" id="{E0C9DC74-D943-49FF-896F-B80D43304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4869160"/>
            <a:ext cx="1851706" cy="1708039"/>
          </a:xfrm>
          <a:prstGeom prst="rect">
            <a:avLst/>
          </a:prstGeom>
        </p:spPr>
      </p:pic>
      <p:cxnSp>
        <p:nvCxnSpPr>
          <p:cNvPr id="10" name="꺾인 연결선 9"/>
          <p:cNvCxnSpPr>
            <a:stCxn id="20" idx="0"/>
          </p:cNvCxnSpPr>
          <p:nvPr/>
        </p:nvCxnSpPr>
        <p:spPr>
          <a:xfrm rot="5400000" flipH="1" flipV="1">
            <a:off x="2154607" y="3747910"/>
            <a:ext cx="792088" cy="1450413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 21"/>
          <p:cNvCxnSpPr/>
          <p:nvPr/>
        </p:nvCxnSpPr>
        <p:spPr>
          <a:xfrm rot="5400000" flipH="1" flipV="1">
            <a:off x="3327214" y="4612153"/>
            <a:ext cx="1790121" cy="43193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349888" y="3740193"/>
            <a:ext cx="917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rgbClr val="FF0000"/>
                </a:solidFill>
              </a:rPr>
              <a:t>(1) 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투입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412373" y="5805264"/>
            <a:ext cx="13036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rgbClr val="FF0000"/>
                </a:solidFill>
              </a:rPr>
              <a:t>(2</a:t>
            </a:r>
            <a:r>
              <a:rPr lang="en-US" altLang="ko-KR" sz="1400" b="1" dirty="0">
                <a:solidFill>
                  <a:srgbClr val="FF0000"/>
                </a:solidFill>
              </a:rPr>
              <a:t>)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센서 인식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cxnSp>
        <p:nvCxnSpPr>
          <p:cNvPr id="28" name="꺾인 연결선 27"/>
          <p:cNvCxnSpPr/>
          <p:nvPr/>
        </p:nvCxnSpPr>
        <p:spPr>
          <a:xfrm rot="16200000" flipV="1">
            <a:off x="5035479" y="4324524"/>
            <a:ext cx="2030908" cy="930571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918403" y="5805264"/>
            <a:ext cx="1195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rgbClr val="FF0000"/>
                </a:solidFill>
              </a:rPr>
              <a:t>(3) 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촬영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cxnSp>
        <p:nvCxnSpPr>
          <p:cNvPr id="32" name="직선 화살표 연결선 31"/>
          <p:cNvCxnSpPr/>
          <p:nvPr/>
        </p:nvCxnSpPr>
        <p:spPr>
          <a:xfrm flipV="1">
            <a:off x="6264188" y="2216781"/>
            <a:ext cx="849846" cy="46248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792468" y="2480654"/>
            <a:ext cx="1195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rgbClr val="FF0000"/>
                </a:solidFill>
              </a:rPr>
              <a:t>(4) 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배출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8498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8E678091357F24E8F48B77CA27B8190" ma:contentTypeVersion="10" ma:contentTypeDescription="새 문서를 만듭니다." ma:contentTypeScope="" ma:versionID="6214b655059a3f220a35174d05e9def0">
  <xsd:schema xmlns:xsd="http://www.w3.org/2001/XMLSchema" xmlns:xs="http://www.w3.org/2001/XMLSchema" xmlns:p="http://schemas.microsoft.com/office/2006/metadata/properties" xmlns:ns2="df922d41-91bf-45f8-8b2c-e1591bc010d5" targetNamespace="http://schemas.microsoft.com/office/2006/metadata/properties" ma:root="true" ma:fieldsID="f68fc4224146a5b1fae48ae4f549800b" ns2:_="">
    <xsd:import namespace="df922d41-91bf-45f8-8b2c-e1591bc010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22d41-91bf-45f8-8b2c-e1591bc010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025E80-6017-4340-852A-AD128310F2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FA2EDF-CBB7-475B-B0D9-861160A98246}">
  <ds:schemaRefs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purl.org/dc/terms/"/>
    <ds:schemaRef ds:uri="df922d41-91bf-45f8-8b2c-e1591bc010d5"/>
    <ds:schemaRef ds:uri="http://schemas.microsoft.com/office/infopath/2007/PartnerControls"/>
    <ds:schemaRef ds:uri="http://www.w3.org/XML/1998/namespace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8752C289-7328-4F4C-BE3C-6FF959ED22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f922d41-91bf-45f8-8b2c-e1591bc010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8414</TotalTime>
  <Words>611</Words>
  <Application>Microsoft Office PowerPoint</Application>
  <PresentationFormat>화면 슬라이드 쇼(4:3)</PresentationFormat>
  <Paragraphs>171</Paragraphs>
  <Slides>19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HY견고딕</vt:lpstr>
      <vt:lpstr>HY헤드라인M</vt:lpstr>
      <vt:lpstr>맑은 고딕</vt:lpstr>
      <vt:lpstr>문체부 제목 돋음체</vt:lpstr>
      <vt:lpstr>바른돋움 3</vt:lpstr>
      <vt:lpstr>-윤고딕330</vt:lpstr>
      <vt:lpstr>-윤고딕340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Kised</dc:creator>
  <cp:lastModifiedBy>Microsoft 계정</cp:lastModifiedBy>
  <cp:revision>390</cp:revision>
  <cp:lastPrinted>2019-09-16T00:28:29Z</cp:lastPrinted>
  <dcterms:created xsi:type="dcterms:W3CDTF">2017-03-29T07:13:25Z</dcterms:created>
  <dcterms:modified xsi:type="dcterms:W3CDTF">2021-11-04T11:50:49Z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0x01010048E678091357F24E8F48B77CA27B8190</vt:lpwstr>
  </property>
</Properties>
</file>

<file path=docProps/thumbnail.jpeg>
</file>